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36BD"/>
    <a:srgbClr val="FF0066"/>
    <a:srgbClr val="D32B9B"/>
    <a:srgbClr val="CC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B32DC4-73C2-4D66-B925-F49CF9696A08}" type="datetimeFigureOut">
              <a:rPr lang="en-US" smtClean="0"/>
              <a:pPr/>
              <a:t>4/10/2010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B32DC4-73C2-4D66-B925-F49CF9696A08}" type="datetimeFigureOut">
              <a:rPr lang="en-US" smtClean="0"/>
              <a:pPr/>
              <a:t>4/10/2010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B32DC4-73C2-4D66-B925-F49CF9696A08}" type="datetimeFigureOut">
              <a:rPr lang="en-US" smtClean="0"/>
              <a:pPr/>
              <a:t>4/10/2010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B32DC4-73C2-4D66-B925-F49CF9696A08}" type="datetimeFigureOut">
              <a:rPr lang="en-US" smtClean="0"/>
              <a:pPr/>
              <a:t>4/10/2010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B32DC4-73C2-4D66-B925-F49CF9696A08}" type="datetimeFigureOut">
              <a:rPr lang="en-US" smtClean="0"/>
              <a:pPr/>
              <a:t>4/10/2010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B32DC4-73C2-4D66-B925-F49CF9696A08}" type="datetimeFigureOut">
              <a:rPr lang="en-US" smtClean="0"/>
              <a:pPr/>
              <a:t>4/10/2010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B32DC4-73C2-4D66-B925-F49CF9696A08}" type="datetimeFigureOut">
              <a:rPr lang="en-US" smtClean="0"/>
              <a:pPr/>
              <a:t>4/10/2010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B32DC4-73C2-4D66-B925-F49CF9696A08}" type="datetimeFigureOut">
              <a:rPr lang="en-US" smtClean="0"/>
              <a:pPr/>
              <a:t>4/10/2010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B32DC4-73C2-4D66-B925-F49CF9696A08}" type="datetimeFigureOut">
              <a:rPr lang="en-US" smtClean="0"/>
              <a:pPr/>
              <a:t>4/10/2010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B32DC4-73C2-4D66-B925-F49CF9696A08}" type="datetimeFigureOut">
              <a:rPr lang="en-US" smtClean="0"/>
              <a:pPr/>
              <a:t>4/10/2010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B32DC4-73C2-4D66-B925-F49CF9696A08}" type="datetimeFigureOut">
              <a:rPr lang="en-US" smtClean="0"/>
              <a:pPr/>
              <a:t>4/10/2010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38CD00-7C5D-46AC-83D1-6A5CAC70A3D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B32DC4-73C2-4D66-B925-F49CF9696A08}" type="datetimeFigureOut">
              <a:rPr lang="en-US" smtClean="0"/>
              <a:pPr/>
              <a:t>4/10/2010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38CD00-7C5D-46AC-83D1-6A5CAC70A3D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8" name="Content Placeholder 7"/>
          <p:cNvSpPr>
            <a:spLocks noGrp="1"/>
          </p:cNvSpPr>
          <p:nvPr>
            <p:ph idx="1"/>
          </p:nvPr>
        </p:nvSpPr>
        <p:spPr/>
        <p:txBody>
          <a:bodyPr/>
          <a:lstStyle/>
          <a:p>
            <a:endParaRPr lang="en-US"/>
          </a:p>
        </p:txBody>
      </p:sp>
      <p:pic>
        <p:nvPicPr>
          <p:cNvPr id="4" name="Picture 3" descr="DSCN8917.JPG"/>
          <p:cNvPicPr>
            <a:picLocks noChangeAspect="1"/>
          </p:cNvPicPr>
          <p:nvPr/>
        </p:nvPicPr>
        <p:blipFill>
          <a:blip r:embed="rId2" cstate="print"/>
          <a:stretch>
            <a:fillRect/>
          </a:stretch>
        </p:blipFill>
        <p:spPr>
          <a:xfrm>
            <a:off x="0" y="0"/>
            <a:ext cx="9144000" cy="6858000"/>
          </a:xfrm>
          <a:prstGeom prst="rect">
            <a:avLst/>
          </a:prstGeom>
        </p:spPr>
      </p:pic>
      <p:sp>
        <p:nvSpPr>
          <p:cNvPr id="9" name="Rectangle 8"/>
          <p:cNvSpPr/>
          <p:nvPr/>
        </p:nvSpPr>
        <p:spPr>
          <a:xfrm>
            <a:off x="0" y="457200"/>
            <a:ext cx="9144000" cy="1077218"/>
          </a:xfrm>
          <a:prstGeom prst="rect">
            <a:avLst/>
          </a:prstGeom>
        </p:spPr>
        <p:txBody>
          <a:bodyPr wrap="square">
            <a:spAutoFit/>
          </a:bodyPr>
          <a:lstStyle/>
          <a:p>
            <a:pPr algn="ctr">
              <a:buNone/>
            </a:pPr>
            <a:r>
              <a:rPr lang="en-US" sz="3200" b="1" dirty="0" smtClean="0">
                <a:solidFill>
                  <a:schemeClr val="accent3">
                    <a:lumMod val="75000"/>
                  </a:schemeClr>
                </a:solidFill>
                <a:latin typeface="Algerian" pitchFamily="82" charset="0"/>
              </a:rPr>
              <a:t>ORAL PRESENTATION (FINAL ASSESSMENT)</a:t>
            </a:r>
          </a:p>
          <a:p>
            <a:pPr algn="ctr">
              <a:buNone/>
            </a:pPr>
            <a:r>
              <a:rPr lang="en-US" sz="3200" b="1" dirty="0" smtClean="0">
                <a:solidFill>
                  <a:schemeClr val="accent3">
                    <a:lumMod val="75000"/>
                  </a:schemeClr>
                </a:solidFill>
                <a:latin typeface="Algerian" pitchFamily="82" charset="0"/>
              </a:rPr>
              <a:t>UHL4042  PROJECT BASED PROPOSAL</a:t>
            </a:r>
          </a:p>
        </p:txBody>
      </p:sp>
      <p:sp>
        <p:nvSpPr>
          <p:cNvPr id="10" name="Rectangle 9"/>
          <p:cNvSpPr/>
          <p:nvPr/>
        </p:nvSpPr>
        <p:spPr>
          <a:xfrm>
            <a:off x="0" y="1981200"/>
            <a:ext cx="9144000" cy="830997"/>
          </a:xfrm>
          <a:prstGeom prst="rect">
            <a:avLst/>
          </a:prstGeom>
        </p:spPr>
        <p:txBody>
          <a:bodyPr wrap="square">
            <a:spAutoFit/>
          </a:bodyPr>
          <a:lstStyle/>
          <a:p>
            <a:pPr algn="ctr">
              <a:buNone/>
            </a:pPr>
            <a:r>
              <a:rPr lang="en-US" sz="2400" b="1" dirty="0" smtClean="0">
                <a:solidFill>
                  <a:schemeClr val="accent2">
                    <a:lumMod val="75000"/>
                  </a:schemeClr>
                </a:solidFill>
                <a:latin typeface="Algerian" pitchFamily="82" charset="0"/>
              </a:rPr>
              <a:t>A STUDY OF RELATIONSHIP BETWEEN MOTIVATIONS AND THE PERFORMANCE OF TEAMWORK</a:t>
            </a:r>
          </a:p>
        </p:txBody>
      </p:sp>
      <p:sp>
        <p:nvSpPr>
          <p:cNvPr id="15" name="Rectangle 14"/>
          <p:cNvSpPr/>
          <p:nvPr/>
        </p:nvSpPr>
        <p:spPr>
          <a:xfrm>
            <a:off x="228600" y="3429000"/>
            <a:ext cx="8763000" cy="2895600"/>
          </a:xfrm>
          <a:prstGeom prst="rect">
            <a:avLst/>
          </a:prstGeom>
          <a:solidFill>
            <a:schemeClr val="accent4">
              <a:lumMod val="50000"/>
            </a:schemeClr>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US" sz="2400" b="1" dirty="0" smtClean="0">
                <a:solidFill>
                  <a:schemeClr val="accent2">
                    <a:lumMod val="60000"/>
                    <a:lumOff val="40000"/>
                  </a:schemeClr>
                </a:solidFill>
                <a:latin typeface="Algerian" pitchFamily="82" charset="0"/>
              </a:rPr>
              <a:t>LECTURER : MADAM ZAILIN SHAH YUSOFF</a:t>
            </a:r>
          </a:p>
          <a:p>
            <a:pPr>
              <a:buNone/>
            </a:pPr>
            <a:endParaRPr lang="en-US" sz="2400" b="1" dirty="0">
              <a:solidFill>
                <a:schemeClr val="accent2">
                  <a:lumMod val="60000"/>
                  <a:lumOff val="40000"/>
                </a:schemeClr>
              </a:solidFill>
              <a:latin typeface="Algerian" pitchFamily="82" charset="0"/>
            </a:endParaRPr>
          </a:p>
          <a:p>
            <a:pPr lvl="1"/>
            <a:r>
              <a:rPr lang="en-US" sz="2400" b="1" dirty="0" smtClean="0">
                <a:solidFill>
                  <a:schemeClr val="accent2">
                    <a:lumMod val="60000"/>
                    <a:lumOff val="40000"/>
                  </a:schemeClr>
                </a:solidFill>
                <a:latin typeface="Algerian" pitchFamily="82" charset="0"/>
              </a:rPr>
              <a:t>ZILAWATI BINTI YUSOF</a:t>
            </a:r>
          </a:p>
          <a:p>
            <a:pPr lvl="1"/>
            <a:r>
              <a:rPr lang="en-US" sz="2400" b="1" dirty="0" smtClean="0">
                <a:solidFill>
                  <a:schemeClr val="accent2">
                    <a:lumMod val="60000"/>
                    <a:lumOff val="40000"/>
                  </a:schemeClr>
                </a:solidFill>
                <a:latin typeface="Algerian" pitchFamily="82" charset="0"/>
              </a:rPr>
              <a:t>PB08060</a:t>
            </a:r>
          </a:p>
          <a:p>
            <a:pPr lvl="1"/>
            <a:r>
              <a:rPr lang="en-US" sz="2400" b="1" dirty="0" smtClean="0">
                <a:solidFill>
                  <a:schemeClr val="accent2">
                    <a:lumMod val="60000"/>
                    <a:lumOff val="40000"/>
                  </a:schemeClr>
                </a:solidFill>
                <a:latin typeface="Algerian" pitchFamily="82" charset="0"/>
              </a:rPr>
              <a:t>TEL NO: 0137927493</a:t>
            </a:r>
          </a:p>
          <a:p>
            <a:pPr lvl="1"/>
            <a:r>
              <a:rPr lang="en-US" sz="2400" b="1" dirty="0" smtClean="0">
                <a:solidFill>
                  <a:schemeClr val="accent2">
                    <a:lumMod val="60000"/>
                    <a:lumOff val="40000"/>
                  </a:schemeClr>
                </a:solidFill>
                <a:latin typeface="Algerian" pitchFamily="82" charset="0"/>
              </a:rPr>
              <a:t>EMAIL: myjizahluvyusof@gmail.com</a:t>
            </a:r>
          </a:p>
        </p:txBody>
      </p:sp>
      <p:pic>
        <p:nvPicPr>
          <p:cNvPr id="16" name="Picture 15" descr="zilawati.jpg"/>
          <p:cNvPicPr>
            <a:picLocks noChangeAspect="1"/>
          </p:cNvPicPr>
          <p:nvPr/>
        </p:nvPicPr>
        <p:blipFill>
          <a:blip r:embed="rId3" cstate="print"/>
          <a:stretch>
            <a:fillRect/>
          </a:stretch>
        </p:blipFill>
        <p:spPr>
          <a:xfrm>
            <a:off x="6477000" y="3657600"/>
            <a:ext cx="2362200" cy="244693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DSCN8922.JPG"/>
          <p:cNvPicPr>
            <a:picLocks noGrp="1" noChangeAspect="1"/>
          </p:cNvPicPr>
          <p:nvPr>
            <p:ph idx="1"/>
          </p:nvPr>
        </p:nvPicPr>
        <p:blipFill>
          <a:blip r:embed="rId2" cstate="print"/>
          <a:stretch>
            <a:fillRect/>
          </a:stretch>
        </p:blipFill>
        <p:spPr>
          <a:xfrm>
            <a:off x="0" y="0"/>
            <a:ext cx="9144000" cy="6858000"/>
          </a:xfrm>
        </p:spPr>
      </p:pic>
      <p:sp>
        <p:nvSpPr>
          <p:cNvPr id="6" name="Rectangle 5"/>
          <p:cNvSpPr/>
          <p:nvPr/>
        </p:nvSpPr>
        <p:spPr>
          <a:xfrm>
            <a:off x="0" y="1905000"/>
            <a:ext cx="9144000" cy="4647426"/>
          </a:xfrm>
          <a:prstGeom prst="rect">
            <a:avLst/>
          </a:prstGeom>
        </p:spPr>
        <p:txBody>
          <a:bodyPr wrap="square">
            <a:spAutoFit/>
          </a:bodyPr>
          <a:lstStyle/>
          <a:p>
            <a:pPr lvl="1">
              <a:buFont typeface="Arial" pitchFamily="34" charset="0"/>
              <a:buChar char="•"/>
            </a:pPr>
            <a:r>
              <a:rPr lang="en-US" sz="2400" b="1" dirty="0" smtClean="0">
                <a:solidFill>
                  <a:schemeClr val="tx1">
                    <a:lumMod val="95000"/>
                    <a:lumOff val="5000"/>
                  </a:schemeClr>
                </a:solidFill>
              </a:rPr>
              <a:t>Motivation is an internal drive that makes a person move  	toward   whatever goal they are trying to accomplish.</a:t>
            </a:r>
          </a:p>
          <a:p>
            <a:endParaRPr lang="en-US" sz="1600" b="1" dirty="0" smtClean="0">
              <a:solidFill>
                <a:schemeClr val="tx1">
                  <a:lumMod val="95000"/>
                  <a:lumOff val="5000"/>
                </a:schemeClr>
              </a:solidFill>
            </a:endParaRPr>
          </a:p>
          <a:p>
            <a:pPr lvl="1">
              <a:buFont typeface="Arial" pitchFamily="34" charset="0"/>
              <a:buChar char="•"/>
            </a:pPr>
            <a:r>
              <a:rPr lang="en-US" sz="2400" b="1" dirty="0" smtClean="0">
                <a:solidFill>
                  <a:schemeClr val="tx1">
                    <a:lumMod val="95000"/>
                    <a:lumOff val="5000"/>
                  </a:schemeClr>
                </a:solidFill>
              </a:rPr>
              <a:t>two types of motivation</a:t>
            </a:r>
          </a:p>
          <a:p>
            <a:pPr lvl="2">
              <a:buFont typeface="Wingdings" pitchFamily="2" charset="2"/>
              <a:buChar char="v"/>
            </a:pPr>
            <a:r>
              <a:rPr lang="en-US" sz="2400" b="1" dirty="0" smtClean="0">
                <a:solidFill>
                  <a:schemeClr val="tx1">
                    <a:lumMod val="95000"/>
                    <a:lumOff val="5000"/>
                  </a:schemeClr>
                </a:solidFill>
              </a:rPr>
              <a:t>External motivation would be goals that are more of a 	materialistic nature</a:t>
            </a:r>
          </a:p>
          <a:p>
            <a:pPr lvl="2">
              <a:buFont typeface="Wingdings" pitchFamily="2" charset="2"/>
              <a:buChar char="v"/>
            </a:pPr>
            <a:r>
              <a:rPr lang="en-US" sz="2400" b="1" dirty="0" smtClean="0">
                <a:solidFill>
                  <a:schemeClr val="tx1">
                    <a:lumMod val="95000"/>
                    <a:lumOff val="5000"/>
                  </a:schemeClr>
                </a:solidFill>
              </a:rPr>
              <a:t>Internal motivation is one that comes from inside and is 	usually prompted by a more long term goal</a:t>
            </a:r>
          </a:p>
          <a:p>
            <a:pPr lvl="1"/>
            <a:endParaRPr lang="en-US" sz="1600" b="1" dirty="0" smtClean="0">
              <a:solidFill>
                <a:schemeClr val="tx1">
                  <a:lumMod val="95000"/>
                  <a:lumOff val="5000"/>
                </a:schemeClr>
              </a:solidFill>
            </a:endParaRPr>
          </a:p>
          <a:p>
            <a:pPr lvl="1">
              <a:buFont typeface="Arial" pitchFamily="34" charset="0"/>
              <a:buChar char="•"/>
            </a:pPr>
            <a:r>
              <a:rPr lang="en-US" sz="2400" b="1" dirty="0" smtClean="0">
                <a:solidFill>
                  <a:schemeClr val="tx1">
                    <a:lumMod val="95000"/>
                    <a:lumOff val="5000"/>
                  </a:schemeClr>
                </a:solidFill>
              </a:rPr>
              <a:t>Motivation and teamwork had a strong relationship</a:t>
            </a:r>
          </a:p>
          <a:p>
            <a:pPr>
              <a:buFont typeface="Arial" pitchFamily="34" charset="0"/>
              <a:buChar char="•"/>
            </a:pPr>
            <a:endParaRPr lang="en-US" sz="1600" b="1" dirty="0" smtClean="0">
              <a:solidFill>
                <a:schemeClr val="tx1">
                  <a:lumMod val="95000"/>
                  <a:lumOff val="5000"/>
                </a:schemeClr>
              </a:solidFill>
            </a:endParaRPr>
          </a:p>
          <a:p>
            <a:pPr lvl="1">
              <a:buFont typeface="Arial" pitchFamily="34" charset="0"/>
              <a:buChar char="•"/>
            </a:pPr>
            <a:r>
              <a:rPr lang="en-US" sz="2400" b="1" dirty="0" smtClean="0">
                <a:solidFill>
                  <a:schemeClr val="tx1">
                    <a:lumMod val="95000"/>
                    <a:lumOff val="5000"/>
                  </a:schemeClr>
                </a:solidFill>
              </a:rPr>
              <a:t>A high-performance team is going to strive for performances such 	that 2 + 2 = 5</a:t>
            </a:r>
          </a:p>
        </p:txBody>
      </p:sp>
      <p:sp>
        <p:nvSpPr>
          <p:cNvPr id="7" name="Rectangle 6"/>
          <p:cNvSpPr/>
          <p:nvPr/>
        </p:nvSpPr>
        <p:spPr>
          <a:xfrm rot="21245339">
            <a:off x="1560347" y="434124"/>
            <a:ext cx="4038600" cy="914400"/>
          </a:xfrm>
          <a:prstGeom prst="rect">
            <a:avLst/>
          </a:prstGeom>
          <a:solidFill>
            <a:schemeClr val="accent4">
              <a:lumMod val="75000"/>
            </a:schemeClr>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pc="-100" dirty="0">
                <a:solidFill>
                  <a:schemeClr val="accent3">
                    <a:lumMod val="75000"/>
                  </a:schemeClr>
                </a:solidFill>
                <a:latin typeface="Algerian" pitchFamily="82" charset="0"/>
              </a:rPr>
              <a:t>INTRODUCTION</a:t>
            </a:r>
            <a:endParaRPr lang="en-US" sz="4000" b="1" dirty="0">
              <a:solidFill>
                <a:schemeClr val="accent3">
                  <a:lumMod val="75000"/>
                </a:schemeClr>
              </a:solidFill>
              <a:latin typeface="Algerian" pitchFamily="82"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DSCN8923.JPG"/>
          <p:cNvPicPr>
            <a:picLocks noGrp="1" noChangeAspect="1"/>
          </p:cNvPicPr>
          <p:nvPr>
            <p:ph idx="1"/>
          </p:nvPr>
        </p:nvPicPr>
        <p:blipFill>
          <a:blip r:embed="rId2" cstate="print"/>
          <a:stretch>
            <a:fillRect/>
          </a:stretch>
        </p:blipFill>
        <p:spPr>
          <a:xfrm>
            <a:off x="1" y="0"/>
            <a:ext cx="9144000" cy="6858000"/>
          </a:xfrm>
        </p:spPr>
      </p:pic>
      <p:sp>
        <p:nvSpPr>
          <p:cNvPr id="9" name="Rectangle 8"/>
          <p:cNvSpPr/>
          <p:nvPr/>
        </p:nvSpPr>
        <p:spPr>
          <a:xfrm>
            <a:off x="0" y="533400"/>
            <a:ext cx="9144000" cy="6247864"/>
          </a:xfrm>
          <a:prstGeom prst="rect">
            <a:avLst/>
          </a:prstGeom>
        </p:spPr>
        <p:txBody>
          <a:bodyPr wrap="square">
            <a:spAutoFit/>
          </a:bodyPr>
          <a:lstStyle/>
          <a:p>
            <a:r>
              <a:rPr lang="en-US" sz="2000" b="1" dirty="0" smtClean="0">
                <a:solidFill>
                  <a:schemeClr val="accent3">
                    <a:lumMod val="75000"/>
                  </a:schemeClr>
                </a:solidFill>
                <a:latin typeface="Algerian" pitchFamily="82" charset="0"/>
              </a:rPr>
              <a:t>PROBLEM STATEMENT</a:t>
            </a:r>
          </a:p>
          <a:p>
            <a:pPr marL="742950" lvl="2" indent="-342900">
              <a:buFont typeface="Wingdings" pitchFamily="2" charset="2"/>
              <a:buChar char="v"/>
            </a:pPr>
            <a:r>
              <a:rPr lang="en-US" sz="2000" b="1" dirty="0" smtClean="0"/>
              <a:t>how the motivation cans effects on the performance of teamwork</a:t>
            </a:r>
          </a:p>
          <a:p>
            <a:pPr marL="742950" lvl="2" indent="-342900">
              <a:buNone/>
            </a:pPr>
            <a:endParaRPr lang="en-US" sz="2000" dirty="0" smtClean="0"/>
          </a:p>
          <a:p>
            <a:r>
              <a:rPr lang="en-US" sz="2000" b="1" dirty="0" smtClean="0">
                <a:solidFill>
                  <a:schemeClr val="accent3">
                    <a:lumMod val="75000"/>
                  </a:schemeClr>
                </a:solidFill>
                <a:latin typeface="Algerian" pitchFamily="82" charset="0"/>
              </a:rPr>
              <a:t>RESEARCH OBJECTIVE</a:t>
            </a:r>
          </a:p>
          <a:p>
            <a:pPr lvl="1">
              <a:buFont typeface="Wingdings" pitchFamily="2" charset="2"/>
              <a:buChar char="v"/>
            </a:pPr>
            <a:r>
              <a:rPr lang="en-US" sz="2000" b="1" dirty="0" smtClean="0"/>
              <a:t>The purpose of this study is to investigate how the motivation can effect the 	performance of teamwork</a:t>
            </a:r>
          </a:p>
          <a:p>
            <a:pPr lvl="1">
              <a:buFont typeface="Wingdings" pitchFamily="2" charset="2"/>
              <a:buChar char="v"/>
            </a:pPr>
            <a:r>
              <a:rPr lang="en-US" sz="2000" b="1" dirty="0" smtClean="0"/>
              <a:t>determining the important of motivation to teamwork performance.</a:t>
            </a:r>
          </a:p>
          <a:p>
            <a:pPr lvl="1">
              <a:buNone/>
            </a:pPr>
            <a:endParaRPr lang="en-US" sz="2000" dirty="0" smtClean="0"/>
          </a:p>
          <a:p>
            <a:r>
              <a:rPr lang="en-US" sz="2000" b="1" dirty="0" smtClean="0">
                <a:solidFill>
                  <a:schemeClr val="accent3">
                    <a:lumMod val="75000"/>
                  </a:schemeClr>
                </a:solidFill>
                <a:latin typeface="Algerian" pitchFamily="82" charset="0"/>
              </a:rPr>
              <a:t>RESEARCH QUESTION</a:t>
            </a:r>
          </a:p>
          <a:p>
            <a:pPr lvl="1">
              <a:buFont typeface="Wingdings" pitchFamily="2" charset="2"/>
              <a:buChar char="v"/>
            </a:pPr>
            <a:r>
              <a:rPr lang="en-US" sz="2000" b="1" dirty="0" smtClean="0"/>
              <a:t>What is the relationship between motivation and teamwork performance?</a:t>
            </a:r>
          </a:p>
          <a:p>
            <a:pPr lvl="1">
              <a:buFont typeface="Wingdings" pitchFamily="2" charset="2"/>
              <a:buChar char="v"/>
            </a:pPr>
            <a:r>
              <a:rPr lang="en-US" sz="2000" b="1" dirty="0" smtClean="0"/>
              <a:t>What are the effect of motivation to the teamwork performance?</a:t>
            </a:r>
          </a:p>
          <a:p>
            <a:pPr lvl="1">
              <a:buFont typeface="Wingdings" pitchFamily="2" charset="2"/>
              <a:buChar char="v"/>
            </a:pPr>
            <a:r>
              <a:rPr lang="en-US" sz="2000" b="1" dirty="0" smtClean="0"/>
              <a:t>What type of motivation is important to create the successful performance of 	teamwork?</a:t>
            </a:r>
          </a:p>
          <a:p>
            <a:pPr lvl="1">
              <a:buNone/>
            </a:pPr>
            <a:endParaRPr lang="en-US" sz="2000" b="1" dirty="0" smtClean="0">
              <a:solidFill>
                <a:schemeClr val="accent5">
                  <a:lumMod val="75000"/>
                </a:schemeClr>
              </a:solidFill>
              <a:latin typeface="Algerian" pitchFamily="82" charset="0"/>
            </a:endParaRPr>
          </a:p>
          <a:p>
            <a:r>
              <a:rPr lang="en-US" sz="2000" b="1" dirty="0" smtClean="0">
                <a:solidFill>
                  <a:schemeClr val="accent3">
                    <a:lumMod val="75000"/>
                  </a:schemeClr>
                </a:solidFill>
                <a:latin typeface="Algerian" pitchFamily="82" charset="0"/>
              </a:rPr>
              <a:t>SIGNIFICANT OF THE STUDY</a:t>
            </a:r>
          </a:p>
          <a:p>
            <a:pPr lvl="1">
              <a:buFont typeface="Wingdings" pitchFamily="2" charset="2"/>
              <a:buChar char="v"/>
            </a:pPr>
            <a:r>
              <a:rPr lang="en-US" sz="2000" dirty="0" smtClean="0"/>
              <a:t> </a:t>
            </a:r>
            <a:r>
              <a:rPr lang="en-US" sz="2000" b="1" dirty="0" smtClean="0"/>
              <a:t>The motivational factors that is most impactful as the team moves along the 	continuum of high-performance.</a:t>
            </a:r>
          </a:p>
          <a:p>
            <a:pPr lvl="1">
              <a:buFont typeface="Wingdings" pitchFamily="2" charset="2"/>
              <a:buChar char="v"/>
            </a:pPr>
            <a:r>
              <a:rPr lang="en-US" sz="2000" b="1" dirty="0" smtClean="0"/>
              <a:t>The motivation is important  to perform at a higher level as an individual 	employee with responsibilities beyond the scope of the team.</a:t>
            </a:r>
          </a:p>
          <a:p>
            <a:pPr>
              <a:buNone/>
            </a:pPr>
            <a:endParaRPr lang="en-US" sz="2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SCN8931.JPG"/>
          <p:cNvPicPr>
            <a:picLocks noChangeAspect="1"/>
          </p:cNvPicPr>
          <p:nvPr/>
        </p:nvPicPr>
        <p:blipFill>
          <a:blip r:embed="rId2" cstate="print"/>
          <a:stretch>
            <a:fillRect/>
          </a:stretch>
        </p:blipFill>
        <p:spPr>
          <a:xfrm>
            <a:off x="0" y="0"/>
            <a:ext cx="9144000" cy="6858000"/>
          </a:xfrm>
          <a:prstGeom prst="rect">
            <a:avLst/>
          </a:prstGeom>
        </p:spPr>
      </p:pic>
      <p:sp>
        <p:nvSpPr>
          <p:cNvPr id="6" name="Rectangle 5"/>
          <p:cNvSpPr/>
          <p:nvPr/>
        </p:nvSpPr>
        <p:spPr>
          <a:xfrm>
            <a:off x="0" y="1295400"/>
            <a:ext cx="9144000" cy="5016758"/>
          </a:xfrm>
          <a:prstGeom prst="rect">
            <a:avLst/>
          </a:prstGeom>
        </p:spPr>
        <p:txBody>
          <a:bodyPr wrap="square">
            <a:spAutoFit/>
          </a:bodyPr>
          <a:lstStyle/>
          <a:p>
            <a:pPr>
              <a:buFont typeface="Arial" pitchFamily="34" charset="0"/>
              <a:buChar char="•"/>
            </a:pPr>
            <a:r>
              <a:rPr lang="en-US" sz="2000" b="1" dirty="0" smtClean="0"/>
              <a:t> Herzberg's theory of motivation and Maslow's hierarchy of needs is that a 	reference in this study and as the main theory to conduct this research.</a:t>
            </a:r>
          </a:p>
          <a:p>
            <a:pPr>
              <a:buFont typeface="Arial" pitchFamily="34" charset="0"/>
              <a:buChar char="•"/>
            </a:pPr>
            <a:endParaRPr lang="en-US" sz="2000" b="1" dirty="0" smtClean="0"/>
          </a:p>
          <a:p>
            <a:pPr marL="0" lvl="1">
              <a:buFont typeface="Arial" pitchFamily="34" charset="0"/>
              <a:buChar char="•"/>
            </a:pPr>
            <a:r>
              <a:rPr lang="en-US" sz="2000" b="1" dirty="0" smtClean="0"/>
              <a:t>(</a:t>
            </a:r>
            <a:r>
              <a:rPr lang="en-US" sz="2000" b="1" dirty="0" err="1" smtClean="0"/>
              <a:t>Amabile</a:t>
            </a:r>
            <a:r>
              <a:rPr lang="en-US" sz="2000" b="1" dirty="0" smtClean="0"/>
              <a:t>, Hill, </a:t>
            </a:r>
            <a:r>
              <a:rPr lang="en-US" sz="2000" b="1" dirty="0" err="1" smtClean="0"/>
              <a:t>Hennesey</a:t>
            </a:r>
            <a:r>
              <a:rPr lang="en-US" sz="2000" b="1" dirty="0" smtClean="0"/>
              <a:t>, &amp; </a:t>
            </a:r>
            <a:r>
              <a:rPr lang="en-US" sz="2000" b="1" dirty="0" err="1" smtClean="0"/>
              <a:t>Tighe</a:t>
            </a:r>
            <a:r>
              <a:rPr lang="en-US" sz="2000" b="1" dirty="0" smtClean="0"/>
              <a:t>, 1994, p. 950)</a:t>
            </a:r>
          </a:p>
          <a:p>
            <a:pPr lvl="1">
              <a:buFont typeface="Wingdings" pitchFamily="2" charset="2"/>
              <a:buChar char="v"/>
            </a:pPr>
            <a:r>
              <a:rPr lang="en-US" sz="2000" b="1" dirty="0" smtClean="0"/>
              <a:t>Extrinsic motivation is “the motivation to work primarily in response to 	something apart from the work itself”</a:t>
            </a:r>
          </a:p>
          <a:p>
            <a:pPr lvl="1">
              <a:buFont typeface="Wingdings" pitchFamily="2" charset="2"/>
              <a:buChar char="v"/>
            </a:pPr>
            <a:r>
              <a:rPr lang="en-US" sz="2000" b="1" dirty="0" smtClean="0"/>
              <a:t>Intrinsic motivation is “the motivation to engage in work primarily for its own 	sake”</a:t>
            </a:r>
          </a:p>
          <a:p>
            <a:pPr lvl="1"/>
            <a:endParaRPr lang="en-US" sz="2000" b="1" dirty="0" smtClean="0"/>
          </a:p>
          <a:p>
            <a:pPr>
              <a:buFont typeface="Arial" pitchFamily="34" charset="0"/>
              <a:buChar char="•"/>
            </a:pPr>
            <a:r>
              <a:rPr lang="en-US" sz="2000" b="1" dirty="0" smtClean="0"/>
              <a:t>In 1992, </a:t>
            </a:r>
            <a:r>
              <a:rPr lang="en-US" sz="2000" b="1" dirty="0" err="1" smtClean="0"/>
              <a:t>Kerzner</a:t>
            </a:r>
            <a:r>
              <a:rPr lang="en-US" sz="2000" b="1" dirty="0" smtClean="0"/>
              <a:t> developed list of effective team attributes. A high-performance 	team requires:</a:t>
            </a:r>
          </a:p>
          <a:p>
            <a:pPr lvl="1">
              <a:buFont typeface="Wingdings" pitchFamily="2" charset="2"/>
              <a:buChar char="v"/>
            </a:pPr>
            <a:r>
              <a:rPr lang="en-US" sz="2000" b="1" dirty="0" smtClean="0"/>
              <a:t>team members must be committed to the project</a:t>
            </a:r>
          </a:p>
          <a:p>
            <a:pPr lvl="1">
              <a:buFont typeface="Wingdings" pitchFamily="2" charset="2"/>
              <a:buChar char="v"/>
            </a:pPr>
            <a:r>
              <a:rPr lang="en-US" sz="2000" b="1" dirty="0" smtClean="0"/>
              <a:t>the team and its members must have the required expertise and resources</a:t>
            </a:r>
          </a:p>
          <a:p>
            <a:pPr lvl="1">
              <a:buFont typeface="Wingdings" pitchFamily="2" charset="2"/>
              <a:buChar char="v"/>
            </a:pPr>
            <a:r>
              <a:rPr lang="en-US" sz="2000" b="1" dirty="0" smtClean="0"/>
              <a:t>goals must be clearly defined</a:t>
            </a:r>
          </a:p>
          <a:p>
            <a:pPr lvl="1">
              <a:buFont typeface="Wingdings" pitchFamily="2" charset="2"/>
              <a:buChar char="v"/>
            </a:pPr>
            <a:r>
              <a:rPr lang="en-US" sz="2000" b="1" dirty="0" smtClean="0"/>
              <a:t>communication must be open between members and support personnel and 	organizations</a:t>
            </a:r>
            <a:endParaRPr lang="en-US" sz="2000" b="1" dirty="0"/>
          </a:p>
        </p:txBody>
      </p:sp>
      <p:sp>
        <p:nvSpPr>
          <p:cNvPr id="7" name="Rectangle 6"/>
          <p:cNvSpPr/>
          <p:nvPr/>
        </p:nvSpPr>
        <p:spPr>
          <a:xfrm>
            <a:off x="1295400" y="381000"/>
            <a:ext cx="6096000" cy="838200"/>
          </a:xfrm>
          <a:prstGeom prst="rect">
            <a:avLst/>
          </a:prstGeom>
          <a:solidFill>
            <a:schemeClr val="accent5">
              <a:lumMod val="75000"/>
            </a:schemeClr>
          </a:solidFill>
          <a:ln w="38100">
            <a:solidFill>
              <a:srgbClr val="E236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2">
                    <a:lumMod val="75000"/>
                  </a:schemeClr>
                </a:solidFill>
                <a:latin typeface="Algerian" pitchFamily="82" charset="0"/>
              </a:rPr>
              <a:t>LITERATURE REVIEW</a:t>
            </a:r>
            <a:endParaRPr lang="en-US" sz="4000" b="1" dirty="0">
              <a:solidFill>
                <a:schemeClr val="bg2">
                  <a:lumMod val="75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SCN8934.JPG"/>
          <p:cNvPicPr>
            <a:picLocks noChangeAspect="1"/>
          </p:cNvPicPr>
          <p:nvPr/>
        </p:nvPicPr>
        <p:blipFill>
          <a:blip r:embed="rId2" cstate="print"/>
          <a:stretch>
            <a:fillRect/>
          </a:stretch>
        </p:blipFill>
        <p:spPr>
          <a:xfrm>
            <a:off x="0" y="0"/>
            <a:ext cx="9144000" cy="6858000"/>
          </a:xfrm>
          <a:prstGeom prst="rect">
            <a:avLst/>
          </a:prstGeom>
        </p:spPr>
      </p:pic>
      <p:sp>
        <p:nvSpPr>
          <p:cNvPr id="6" name="Rectangle 5"/>
          <p:cNvSpPr/>
          <p:nvPr/>
        </p:nvSpPr>
        <p:spPr>
          <a:xfrm>
            <a:off x="0" y="990600"/>
            <a:ext cx="9144000" cy="5293757"/>
          </a:xfrm>
          <a:prstGeom prst="rect">
            <a:avLst/>
          </a:prstGeom>
        </p:spPr>
        <p:txBody>
          <a:bodyPr wrap="square">
            <a:spAutoFit/>
          </a:bodyPr>
          <a:lstStyle/>
          <a:p>
            <a:pPr>
              <a:buFont typeface="Arial" pitchFamily="34" charset="0"/>
              <a:buChar char="•"/>
            </a:pPr>
            <a:r>
              <a:rPr lang="en-US" sz="2400" b="1" dirty="0" smtClean="0"/>
              <a:t>survey method</a:t>
            </a:r>
          </a:p>
          <a:p>
            <a:pPr>
              <a:buFont typeface="Arial" pitchFamily="34" charset="0"/>
              <a:buChar char="•"/>
            </a:pPr>
            <a:endParaRPr lang="en-US" sz="1000" b="1" dirty="0" smtClean="0"/>
          </a:p>
          <a:p>
            <a:pPr>
              <a:buFont typeface="Arial" pitchFamily="34" charset="0"/>
              <a:buChar char="•"/>
            </a:pPr>
            <a:r>
              <a:rPr lang="en-US" sz="2400" b="1" dirty="0" smtClean="0"/>
              <a:t>All staff working in the telecommunications industry throughout the 	state of Selangor and Kuala Lumpur</a:t>
            </a:r>
          </a:p>
          <a:p>
            <a:pPr>
              <a:buFont typeface="Arial" pitchFamily="34" charset="0"/>
              <a:buChar char="•"/>
            </a:pPr>
            <a:endParaRPr lang="en-US" sz="1000" b="1" dirty="0" smtClean="0"/>
          </a:p>
          <a:p>
            <a:pPr>
              <a:buFont typeface="Arial" pitchFamily="34" charset="0"/>
              <a:buChar char="•"/>
            </a:pPr>
            <a:r>
              <a:rPr lang="en-US" sz="2400" b="1" dirty="0" smtClean="0"/>
              <a:t>Unit of analysis for this study is team</a:t>
            </a:r>
          </a:p>
          <a:p>
            <a:pPr>
              <a:buFont typeface="Arial" pitchFamily="34" charset="0"/>
              <a:buChar char="•"/>
            </a:pPr>
            <a:endParaRPr lang="en-US" sz="1000" b="1" dirty="0" smtClean="0"/>
          </a:p>
          <a:p>
            <a:pPr>
              <a:buFont typeface="Arial" pitchFamily="34" charset="0"/>
              <a:buChar char="•"/>
            </a:pPr>
            <a:r>
              <a:rPr lang="en-US" sz="2400" b="1" dirty="0" smtClean="0"/>
              <a:t>Two skill are used in develop questionnaire, that is nominal and </a:t>
            </a:r>
            <a:r>
              <a:rPr lang="en-US" sz="2400" b="1" dirty="0" smtClean="0"/>
              <a:t>	interval</a:t>
            </a:r>
            <a:endParaRPr lang="en-US" sz="2400" b="1" dirty="0" smtClean="0"/>
          </a:p>
          <a:p>
            <a:pPr>
              <a:buFont typeface="Arial" pitchFamily="34" charset="0"/>
              <a:buChar char="•"/>
            </a:pPr>
            <a:endParaRPr lang="en-US" sz="1000" b="1" dirty="0" smtClean="0"/>
          </a:p>
          <a:p>
            <a:pPr>
              <a:buFont typeface="Arial" pitchFamily="34" charset="0"/>
              <a:buChar char="•"/>
            </a:pPr>
            <a:r>
              <a:rPr lang="en-US" sz="2400" b="1" dirty="0" smtClean="0"/>
              <a:t>Data collection techniques used is survey questionnaire </a:t>
            </a:r>
          </a:p>
          <a:p>
            <a:pPr lvl="1">
              <a:buFont typeface="Wingdings" pitchFamily="2" charset="2"/>
              <a:buChar char="v"/>
            </a:pPr>
            <a:r>
              <a:rPr lang="en-US" sz="2400" b="1" dirty="0" smtClean="0"/>
              <a:t>personally administrated technique</a:t>
            </a:r>
          </a:p>
          <a:p>
            <a:pPr lvl="1">
              <a:buFont typeface="Wingdings" pitchFamily="2" charset="2"/>
              <a:buChar char="v"/>
            </a:pPr>
            <a:r>
              <a:rPr lang="en-US" sz="2400" b="1" dirty="0" smtClean="0"/>
              <a:t>envelope complete with stem and researchers addressed and </a:t>
            </a:r>
            <a:r>
              <a:rPr lang="en-US" sz="2400" b="1" dirty="0" smtClean="0"/>
              <a:t>	sent </a:t>
            </a:r>
            <a:r>
              <a:rPr lang="en-US" sz="2400" b="1" dirty="0" smtClean="0"/>
              <a:t>by post to the respondent</a:t>
            </a:r>
          </a:p>
          <a:p>
            <a:pPr lvl="1">
              <a:buFont typeface="Wingdings" pitchFamily="2" charset="2"/>
              <a:buChar char="v"/>
            </a:pPr>
            <a:endParaRPr lang="en-US" sz="1000" b="1" dirty="0" smtClean="0"/>
          </a:p>
          <a:p>
            <a:pPr>
              <a:buFont typeface="Arial" pitchFamily="34" charset="0"/>
              <a:buChar char="•"/>
            </a:pPr>
            <a:r>
              <a:rPr lang="en-US" sz="2400" b="1" dirty="0" smtClean="0"/>
              <a:t>The data will be analyzed by using program Statistical Package for </a:t>
            </a:r>
            <a:r>
              <a:rPr lang="en-US" sz="2400" b="1" dirty="0" smtClean="0"/>
              <a:t>	Social </a:t>
            </a:r>
            <a:r>
              <a:rPr lang="en-US" sz="2400" b="1" dirty="0" smtClean="0"/>
              <a:t>	Sciences (SPSS) version 11.0 </a:t>
            </a:r>
          </a:p>
        </p:txBody>
      </p:sp>
      <p:sp>
        <p:nvSpPr>
          <p:cNvPr id="7" name="Rectangle 6"/>
          <p:cNvSpPr/>
          <p:nvPr/>
        </p:nvSpPr>
        <p:spPr>
          <a:xfrm rot="387547">
            <a:off x="2514600" y="304800"/>
            <a:ext cx="4191000" cy="914400"/>
          </a:xfrm>
          <a:prstGeom prst="rect">
            <a:avLst/>
          </a:prstGeom>
          <a:solidFill>
            <a:schemeClr val="accent5">
              <a:lumMod val="75000"/>
            </a:schemeClr>
          </a:solidFill>
          <a:ln w="2857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lgerian" pitchFamily="82" charset="0"/>
              </a:rPr>
              <a:t>METHODOLOGY</a:t>
            </a:r>
            <a:endParaRPr 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SCN8789.JPG"/>
          <p:cNvPicPr>
            <a:picLocks noChangeAspect="1"/>
          </p:cNvPicPr>
          <p:nvPr/>
        </p:nvPicPr>
        <p:blipFill>
          <a:blip r:embed="rId2" cstate="print"/>
          <a:stretch>
            <a:fillRect/>
          </a:stretch>
        </p:blipFill>
        <p:spPr>
          <a:xfrm>
            <a:off x="0" y="0"/>
            <a:ext cx="9144000" cy="6858000"/>
          </a:xfrm>
          <a:prstGeom prst="rect">
            <a:avLst/>
          </a:prstGeom>
        </p:spPr>
      </p:pic>
      <p:pic>
        <p:nvPicPr>
          <p:cNvPr id="5" name="Picture 4" descr="DSCN8899.JPG"/>
          <p:cNvPicPr>
            <a:picLocks noChangeAspect="1"/>
          </p:cNvPicPr>
          <p:nvPr/>
        </p:nvPicPr>
        <p:blipFill>
          <a:blip r:embed="rId3" cstate="print"/>
          <a:stretch>
            <a:fillRect/>
          </a:stretch>
        </p:blipFill>
        <p:spPr>
          <a:xfrm>
            <a:off x="0" y="0"/>
            <a:ext cx="9144000" cy="6858000"/>
          </a:xfrm>
          <a:prstGeom prst="rect">
            <a:avLst/>
          </a:prstGeom>
        </p:spPr>
      </p:pic>
      <p:sp>
        <p:nvSpPr>
          <p:cNvPr id="6" name="Rectangle 5"/>
          <p:cNvSpPr/>
          <p:nvPr/>
        </p:nvSpPr>
        <p:spPr>
          <a:xfrm>
            <a:off x="2362200" y="533400"/>
            <a:ext cx="3651962" cy="830997"/>
          </a:xfrm>
          <a:prstGeom prst="rect">
            <a:avLst/>
          </a:prstGeom>
        </p:spPr>
        <p:txBody>
          <a:bodyPr wrap="none">
            <a:spAutoFit/>
          </a:bodyPr>
          <a:lstStyle/>
          <a:p>
            <a:r>
              <a:rPr lang="en-US" sz="4800" b="1" dirty="0" smtClean="0">
                <a:solidFill>
                  <a:schemeClr val="accent2">
                    <a:lumMod val="75000"/>
                  </a:schemeClr>
                </a:solidFill>
                <a:latin typeface="Algerian" pitchFamily="82" charset="0"/>
              </a:rPr>
              <a:t>CONCLUSION</a:t>
            </a:r>
            <a:endParaRPr lang="en-US" sz="4800" b="1" dirty="0">
              <a:solidFill>
                <a:schemeClr val="accent2">
                  <a:lumMod val="75000"/>
                </a:schemeClr>
              </a:solidFill>
            </a:endParaRPr>
          </a:p>
        </p:txBody>
      </p:sp>
      <p:sp>
        <p:nvSpPr>
          <p:cNvPr id="8" name="Rectangle 7"/>
          <p:cNvSpPr/>
          <p:nvPr/>
        </p:nvSpPr>
        <p:spPr>
          <a:xfrm>
            <a:off x="685800" y="1600200"/>
            <a:ext cx="7924800" cy="42672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lgerian" pitchFamily="82" charset="0"/>
              </a:rPr>
              <a:t>motivation is very important to the individual and team. without motivation the person and team never get nothing. Their performance is zero. So, to success in life and carrier we have  put some motivation in heart to push our sprit to go success.  </a:t>
            </a:r>
            <a:endParaRPr 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lgerian" pitchFamily="82"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TotalTime>
  <Words>153</Words>
  <Application>Microsoft Office PowerPoint</Application>
  <PresentationFormat>On-screen Show (4:3)</PresentationFormat>
  <Paragraphs>62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Slide 1</vt:lpstr>
      <vt:lpstr>Slide 2</vt:lpstr>
      <vt:lpstr>Slide 3</vt:lpstr>
      <vt:lpstr>Slide 4</vt:lpstr>
      <vt:lpstr>Slide 5</vt:lpstr>
      <vt:lpstr>Slide 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Owner</dc:creator>
  <cp:lastModifiedBy>Owner</cp:lastModifiedBy>
  <cp:revision>11</cp:revision>
  <dcterms:created xsi:type="dcterms:W3CDTF">2010-04-10T08:26:19Z</dcterms:created>
  <dcterms:modified xsi:type="dcterms:W3CDTF">2010-04-10T09:59:21Z</dcterms:modified>
</cp:coreProperties>
</file>